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324" r:id="rId4"/>
    <p:sldId id="259" r:id="rId5"/>
    <p:sldId id="335" r:id="rId6"/>
    <p:sldId id="260" r:id="rId7"/>
    <p:sldId id="322" r:id="rId8"/>
    <p:sldId id="264" r:id="rId9"/>
    <p:sldId id="263" r:id="rId10"/>
    <p:sldId id="317" r:id="rId11"/>
    <p:sldId id="318" r:id="rId12"/>
    <p:sldId id="337" r:id="rId13"/>
    <p:sldId id="265" r:id="rId14"/>
    <p:sldId id="266" r:id="rId15"/>
    <p:sldId id="336" r:id="rId16"/>
    <p:sldId id="321" r:id="rId17"/>
    <p:sldId id="267" r:id="rId18"/>
    <p:sldId id="262" r:id="rId19"/>
    <p:sldId id="261" r:id="rId20"/>
    <p:sldId id="258" r:id="rId21"/>
    <p:sldId id="320" r:id="rId22"/>
    <p:sldId id="284" r:id="rId23"/>
    <p:sldId id="285" r:id="rId24"/>
    <p:sldId id="326" r:id="rId25"/>
    <p:sldId id="268" r:id="rId26"/>
    <p:sldId id="334" r:id="rId27"/>
    <p:sldId id="325" r:id="rId28"/>
    <p:sldId id="327" r:id="rId29"/>
    <p:sldId id="323" r:id="rId30"/>
    <p:sldId id="329" r:id="rId31"/>
    <p:sldId id="328" r:id="rId32"/>
    <p:sldId id="330" r:id="rId33"/>
    <p:sldId id="331" r:id="rId34"/>
    <p:sldId id="332" r:id="rId35"/>
    <p:sldId id="333" r:id="rId36"/>
    <p:sldId id="279" r:id="rId37"/>
    <p:sldId id="319" r:id="rId38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5C"/>
    <a:srgbClr val="003E72"/>
    <a:srgbClr val="6A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6" autoAdjust="0"/>
    <p:restoredTop sz="94660"/>
  </p:normalViewPr>
  <p:slideViewPr>
    <p:cSldViewPr>
      <p:cViewPr varScale="1">
        <p:scale>
          <a:sx n="90" d="100"/>
          <a:sy n="90" d="100"/>
        </p:scale>
        <p:origin x="109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B926C4B6-523D-EBE9-F135-9F86519E9BE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9E81D2B-8C9B-64CE-19EB-CDA709C107D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FD04567D-9FFC-97C7-3FEB-B84338E888B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67DD0EF0-E985-AC23-70A9-F3A9C667F36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21A22E-00CA-4BF8-8936-7ADCF357447F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7935C7F-FB03-7FCF-A569-27A6E8F2C44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BBA047A-C777-60FA-3B85-85BB9A3CB21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9B69F063-79C8-4B16-731A-B83B615C492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953B9862-95EE-1921-915F-98B34058E1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43000" y="4343400"/>
            <a:ext cx="45561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3595381F-3CC8-39AC-1A47-6C0859D868B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C928F55D-8A0B-5522-7E4F-B127A1F5AB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B1A8485-0FAC-4DB5-BFD2-E9A7C479CAD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9050CDEF-4B7C-13C5-5B66-EAC755952C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0FF2FC6-5A9D-4542-B7EE-EC4875515192}" type="slidenum">
              <a:rPr lang="en-GB" altLang="en-US"/>
              <a:pPr eaLnBrk="1" hangingPunct="1"/>
              <a:t>1</a:t>
            </a:fld>
            <a:endParaRPr lang="en-GB" altLang="en-US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91D54F56-21F4-17D5-BCE7-F979406EF1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D718E3-33A2-8C16-42FD-F792A05DA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8DE6BCA8-DE3D-24E8-E45C-6699EC71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65750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AF148A78-D966-78EA-9050-A0DE335E6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30913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2016125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altLang="en-US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2774950"/>
            <a:ext cx="8374063" cy="53975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noProof="0"/>
              <a:t>Click to edit Master subtitle style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E520BFAF-BB6B-84D7-D237-4E2372D0F50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5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C209BFB-7A65-4953-8F36-F99A71DFDC6D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300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A07AECA-2A07-BE8D-8296-2E27DF3EF81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590FBF-3AEF-464D-A34C-C06505FE45E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4145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A322D01-5E72-7DBB-1E59-ADB6653804B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887886-541E-4EEF-A7C4-3E4432BC9675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6710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E18CCA3-ED0E-CD1E-7318-19CDE8B45FC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781A92-5D18-4972-8347-D52DB0DE5798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4883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79152B5-EFA6-80AE-CBDC-B28E188D8EA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D0AE11-A07F-454F-82D8-C13B2060178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35965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0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708150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38E5259-0673-9076-9323-0CEE4350B2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BD742F-7B95-42BB-AC2F-427A5B7052A2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40637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A11303-81E0-14C5-5962-F1670D52B32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5363B8-89EB-4484-997C-1DEFA1CC791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8496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6343D4E-5881-DA7D-408A-8DB35F06E6F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A2B30C-7887-44E2-B59D-6C88FC05639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9652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30F4081-78ED-E9A8-F1F0-3FCD6122070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574B10-9F09-4516-B814-D292A5BCD475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31198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6E16B27-9FD2-E6CE-728D-E07D59EF4DB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AA3823-E3A6-4DDC-9A6C-2E7C9DA0C56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1030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80FBB29-C9BA-5184-49CD-28CF0AAD96A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8337E0-9AB7-4C1F-AFC7-C8618C449331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51708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2CEF99C-7FD3-0E51-07BB-9C5A77AB04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4E5B76B-F1AF-44FD-79F1-35949FEE85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5" y="1708150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5D714E7-8F10-5144-1E03-047151BD45E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F74725F8-41CE-4A8D-8899-FD2BC71EA6DD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7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66700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2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500" indent="-26828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63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5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7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PSysNkEJ0O1sTLShOSEw8IZXOOT2NQA" TargetMode="External"/><Relationship Id="rId2" Type="http://schemas.openxmlformats.org/officeDocument/2006/relationships/hyperlink" Target="https://ieeexplore.ieee.org/document/406591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7.00099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0A6C21C-6CC4-6B03-F675-F33EB2632CA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84175" y="1916832"/>
            <a:ext cx="8374063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Receiver Calibration Overview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02CC692C-A698-B0E9-F35F-B170FE5B7A7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84175" y="2852936"/>
            <a:ext cx="8374063" cy="539750"/>
          </a:xfrm>
        </p:spPr>
        <p:txBody>
          <a:bodyPr/>
          <a:lstStyle/>
          <a:p>
            <a:pPr eaLnBrk="1" hangingPunct="1"/>
            <a:r>
              <a:rPr lang="en-US" altLang="en-US" dirty="0"/>
              <a:t>Daniel Molnar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9121CE5-DF81-0914-9E52-2461331C7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5" y="5548313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chemeClr val="tx2"/>
                </a:solidFill>
              </a:rPr>
              <a:t>18/01/2024, Receiver Calibration meeting </a:t>
            </a:r>
            <a:endParaRPr lang="en-GB" altLang="en-US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4F306-B1A5-C413-AB3A-D65713F17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LNA-4 noise parameters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550F2-2EED-3102-DF85-90DD1EB5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1268760"/>
            <a:ext cx="5475312" cy="4106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FA8175-D6DE-1197-D75C-00BE98B66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5517232"/>
            <a:ext cx="4715533" cy="65731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BF32A7-FFA2-C32E-4409-84ED28C10EB3}"/>
              </a:ext>
            </a:extLst>
          </p:cNvPr>
          <p:cNvSpPr txBox="1">
            <a:spLocks/>
          </p:cNvSpPr>
          <p:nvPr/>
        </p:nvSpPr>
        <p:spPr>
          <a:xfrm>
            <a:off x="107504" y="1651144"/>
            <a:ext cx="3200642" cy="4523405"/>
          </a:xfrm>
          <a:prstGeom prst="rect">
            <a:avLst/>
          </a:prstGeom>
        </p:spPr>
        <p:txBody>
          <a:bodyPr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REACH LNA measured 4 noise parameters </a:t>
            </a:r>
          </a:p>
          <a:p>
            <a:r>
              <a:rPr lang="en-US" kern="0" dirty="0"/>
              <a:t>Currently used data for mock data (</a:t>
            </a:r>
            <a:r>
              <a:rPr lang="en-US" kern="0" dirty="0" err="1"/>
              <a:t>cf</a:t>
            </a:r>
            <a:r>
              <a:rPr lang="en-US" kern="0" dirty="0"/>
              <a:t> Kaan and </a:t>
            </a:r>
            <a:r>
              <a:rPr lang="en-US" kern="0" dirty="0" err="1"/>
              <a:t>Jiacong</a:t>
            </a:r>
            <a:r>
              <a:rPr lang="en-US" kern="0" dirty="0"/>
              <a:t>)  </a:t>
            </a:r>
          </a:p>
          <a:p>
            <a:r>
              <a:rPr lang="en-US" kern="0" dirty="0"/>
              <a:t>Currently researching to get a better measurement: in-house maybe our best option! </a:t>
            </a:r>
          </a:p>
          <a:p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849983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2375-074F-C75B-50DB-2B6BEB08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waves of </a:t>
            </a:r>
            <a:r>
              <a:rPr lang="en-US" dirty="0" err="1"/>
              <a:t>Meys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7814B-41F8-9D69-7654-F02966CC2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58" y="3057624"/>
            <a:ext cx="2248910" cy="2706365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Meys</a:t>
            </a:r>
            <a:r>
              <a:rPr lang="en-US" dirty="0"/>
              <a:t>’ paper </a:t>
            </a:r>
          </a:p>
          <a:p>
            <a:r>
              <a:rPr lang="en-US" dirty="0"/>
              <a:t>This is shown to be equivalent to 4 param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635F1-8469-44BE-C4E8-415EA6146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1318214"/>
            <a:ext cx="3338619" cy="1674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FAB8D-1E55-D94B-8D64-3C9999C9E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388109"/>
            <a:ext cx="4389500" cy="1310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201FD-2F20-BA58-72B9-E3F27DA7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780" y="2773624"/>
            <a:ext cx="4104456" cy="2771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13DDEE-7CB6-5F13-5C1C-6220185F0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402" y="5469891"/>
            <a:ext cx="5855195" cy="7242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DE9091-DAF7-3F2E-3DCE-C4DA6DB77560}"/>
              </a:ext>
            </a:extLst>
          </p:cNvPr>
          <p:cNvSpPr/>
          <p:nvPr/>
        </p:nvSpPr>
        <p:spPr>
          <a:xfrm>
            <a:off x="1547664" y="5539786"/>
            <a:ext cx="6408712" cy="585391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40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7E13-BFBF-9C0D-ECC5-AF9F805F4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Meys</a:t>
            </a:r>
            <a:r>
              <a:rPr lang="en-US" dirty="0"/>
              <a:t> definitions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B764A-82EF-8466-1D94-B9BCA9723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708150"/>
            <a:ext cx="1235497" cy="406717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78598-3BB6-DF3E-1F4C-BE76A5656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258" y="1340768"/>
            <a:ext cx="3886742" cy="2991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92865E-007F-CEBA-1B1A-097D4227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54" y="4509120"/>
            <a:ext cx="2152950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99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2D884-0DF0-D18F-839F-C1E28E19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Meys</a:t>
            </a:r>
            <a:r>
              <a:rPr lang="en-US" dirty="0"/>
              <a:t> noise waves and 4 parameters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F24-555A-C596-AD94-D39EED949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708150"/>
            <a:ext cx="2243609" cy="4067175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Meys</a:t>
            </a:r>
            <a:r>
              <a:rPr lang="en-US" dirty="0"/>
              <a:t>’ paper the conversion between the 4 np and NW is also given </a:t>
            </a:r>
          </a:p>
          <a:p>
            <a:r>
              <a:rPr lang="en-US" dirty="0"/>
              <a:t>REACH LNA </a:t>
            </a:r>
            <a:r>
              <a:rPr lang="en-US" dirty="0" err="1"/>
              <a:t>Meys</a:t>
            </a:r>
            <a:r>
              <a:rPr lang="en-US" dirty="0"/>
              <a:t> noise waves 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B5061-0443-CE13-4513-79DDB1A51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04" r="42095"/>
          <a:stretch/>
        </p:blipFill>
        <p:spPr>
          <a:xfrm>
            <a:off x="382770" y="4455637"/>
            <a:ext cx="3672408" cy="1319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791EF-A7B4-4C65-482D-3D4F58B4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392" y="1689509"/>
            <a:ext cx="547260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09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F71C-11BC-D87F-0C9A-BE2AA88B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Waves of REACH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58D1D-F9A9-9CA2-3A7E-A141EAD8E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14" y="1569891"/>
            <a:ext cx="3065163" cy="45234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received power is a relatively complicated function of the antenna power due to reflections </a:t>
            </a:r>
          </a:p>
          <a:p>
            <a:pPr marL="0" indent="0">
              <a:buNone/>
            </a:pPr>
            <a:r>
              <a:rPr lang="en-US" dirty="0"/>
              <a:t>The relation of antenna power to sky temperature is another story </a:t>
            </a:r>
          </a:p>
          <a:p>
            <a:pPr marL="0" indent="0">
              <a:buNone/>
            </a:pPr>
            <a:r>
              <a:rPr lang="en-US" dirty="0"/>
              <a:t>The schematic is representing how to get the formulae that Roque et al are using in the conjugate priors and REACH Rx papers 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442945-92AC-7D04-491C-30643E26A805}"/>
              </a:ext>
            </a:extLst>
          </p:cNvPr>
          <p:cNvGrpSpPr/>
          <p:nvPr/>
        </p:nvGrpSpPr>
        <p:grpSpPr>
          <a:xfrm>
            <a:off x="3140377" y="1772816"/>
            <a:ext cx="6082083" cy="2956660"/>
            <a:chOff x="2924200" y="1334694"/>
            <a:chExt cx="6082083" cy="29566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AE76DF-6E3B-DCD9-4E72-464CAF2DE293}"/>
                </a:ext>
              </a:extLst>
            </p:cNvPr>
            <p:cNvSpPr txBox="1"/>
            <p:nvPr/>
          </p:nvSpPr>
          <p:spPr>
            <a:xfrm>
              <a:off x="6989204" y="1334694"/>
              <a:ext cx="6381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F</a:t>
              </a:r>
              <a:endParaRPr lang="en-GB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36E8187-A391-B937-D40C-D0EFD3464AD1}"/>
                </a:ext>
              </a:extLst>
            </p:cNvPr>
            <p:cNvGrpSpPr/>
            <p:nvPr/>
          </p:nvGrpSpPr>
          <p:grpSpPr>
            <a:xfrm>
              <a:off x="2924200" y="1384116"/>
              <a:ext cx="6082083" cy="2907238"/>
              <a:chOff x="2924200" y="1384116"/>
              <a:chExt cx="6082083" cy="290723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71A7D25-C6D0-8648-4903-9E9DC91E6068}"/>
                  </a:ext>
                </a:extLst>
              </p:cNvPr>
              <p:cNvSpPr/>
              <p:nvPr/>
            </p:nvSpPr>
            <p:spPr>
              <a:xfrm>
                <a:off x="7792829" y="2094007"/>
                <a:ext cx="864096" cy="42386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A5DE57-61AA-3475-C2F8-35FC7ECDFC07}"/>
                  </a:ext>
                </a:extLst>
              </p:cNvPr>
              <p:cNvSpPr/>
              <p:nvPr/>
            </p:nvSpPr>
            <p:spPr>
              <a:xfrm>
                <a:off x="2924200" y="2069232"/>
                <a:ext cx="864096" cy="42386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ED464F1-CE18-7FF1-3118-83AED0A10325}"/>
                  </a:ext>
                </a:extLst>
              </p:cNvPr>
              <p:cNvCxnSpPr/>
              <p:nvPr/>
            </p:nvCxnSpPr>
            <p:spPr>
              <a:xfrm>
                <a:off x="4932040" y="1484784"/>
                <a:ext cx="0" cy="2160240"/>
              </a:xfrm>
              <a:prstGeom prst="line">
                <a:avLst/>
              </a:prstGeom>
              <a:ln w="254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9564FF9-816C-BC9E-C398-9B7091645383}"/>
                  </a:ext>
                </a:extLst>
              </p:cNvPr>
              <p:cNvCxnSpPr/>
              <p:nvPr/>
            </p:nvCxnSpPr>
            <p:spPr>
              <a:xfrm>
                <a:off x="6588224" y="1511709"/>
                <a:ext cx="0" cy="2160240"/>
              </a:xfrm>
              <a:prstGeom prst="line">
                <a:avLst/>
              </a:prstGeom>
              <a:ln w="254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EB4BAB-151A-62BB-E269-A115849F118A}"/>
                  </a:ext>
                </a:extLst>
              </p:cNvPr>
              <p:cNvSpPr txBox="1"/>
              <p:nvPr/>
            </p:nvSpPr>
            <p:spPr>
              <a:xfrm>
                <a:off x="4805204" y="3741737"/>
                <a:ext cx="7200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ymbol" panose="05050102010706020507" pitchFamily="18" charset="2"/>
                  </a:rPr>
                  <a:t>G</a:t>
                </a:r>
                <a:r>
                  <a:rPr lang="en-US" baseline="-25000" dirty="0"/>
                  <a:t>A</a:t>
                </a:r>
                <a:endParaRPr lang="en-GB" baseline="-250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913174-AAD1-D995-8C9E-900CF14FB396}"/>
                  </a:ext>
                </a:extLst>
              </p:cNvPr>
              <p:cNvSpPr txBox="1"/>
              <p:nvPr/>
            </p:nvSpPr>
            <p:spPr>
              <a:xfrm>
                <a:off x="6372200" y="3749674"/>
                <a:ext cx="7200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ymbol" panose="05050102010706020507" pitchFamily="18" charset="2"/>
                  </a:rPr>
                  <a:t>G</a:t>
                </a:r>
                <a:r>
                  <a:rPr lang="en-US" baseline="-25000" dirty="0"/>
                  <a:t>REC</a:t>
                </a:r>
                <a:endParaRPr lang="en-GB" baseline="-250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CBF1A9-7012-5216-32A6-2CBCB8779F18}"/>
                  </a:ext>
                </a:extLst>
              </p:cNvPr>
              <p:cNvSpPr txBox="1"/>
              <p:nvPr/>
            </p:nvSpPr>
            <p:spPr>
              <a:xfrm>
                <a:off x="3059253" y="2123762"/>
                <a:ext cx="648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ANT</a:t>
                </a:r>
                <a:endParaRPr lang="en-GB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6577FE-18E3-6DF6-DB0A-30E1F2146F22}"/>
                  </a:ext>
                </a:extLst>
              </p:cNvPr>
              <p:cNvSpPr txBox="1"/>
              <p:nvPr/>
            </p:nvSpPr>
            <p:spPr>
              <a:xfrm>
                <a:off x="7881276" y="2123762"/>
                <a:ext cx="8640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REC</a:t>
                </a:r>
                <a:endParaRPr lang="en-GB" dirty="0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EB221BF-763D-FB40-D1C6-5694A3567FF2}"/>
                  </a:ext>
                </a:extLst>
              </p:cNvPr>
              <p:cNvCxnSpPr/>
              <p:nvPr/>
            </p:nvCxnSpPr>
            <p:spPr>
              <a:xfrm>
                <a:off x="3995936" y="1916832"/>
                <a:ext cx="809268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37D0AAC-B1BF-88AB-E8D7-11A50B0AFE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95936" y="2328727"/>
                <a:ext cx="809268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EABD208-0694-59DA-5001-ADF2870BF8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4048" y="2144061"/>
                <a:ext cx="648072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3D1A256-073E-2F9E-B270-C65421847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8144" y="1708150"/>
                <a:ext cx="648072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5986CB7-1DFB-E3EF-83EC-360A1D46FA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0152" y="3284984"/>
                <a:ext cx="504056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98FAEDE-2066-B4FC-B2DF-9F762FCC96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7489" y="1708150"/>
                <a:ext cx="648072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133670-3E09-68DD-AAF3-4E7D54968534}"/>
                  </a:ext>
                </a:extLst>
              </p:cNvPr>
              <p:cNvSpPr txBox="1"/>
              <p:nvPr/>
            </p:nvSpPr>
            <p:spPr>
              <a:xfrm>
                <a:off x="4230423" y="1568782"/>
                <a:ext cx="638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</a:t>
                </a:r>
                <a:endParaRPr lang="en-GB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756E35-ABC8-7205-8689-7AE09B46E740}"/>
                  </a:ext>
                </a:extLst>
              </p:cNvPr>
              <p:cNvSpPr txBox="1"/>
              <p:nvPr/>
            </p:nvSpPr>
            <p:spPr>
              <a:xfrm>
                <a:off x="4252900" y="2012025"/>
                <a:ext cx="638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B</a:t>
                </a:r>
                <a:endParaRPr lang="en-GB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93BB74-7192-3921-AB88-66D832A651AC}"/>
                  </a:ext>
                </a:extLst>
              </p:cNvPr>
              <p:cNvSpPr txBox="1"/>
              <p:nvPr/>
            </p:nvSpPr>
            <p:spPr>
              <a:xfrm>
                <a:off x="5125586" y="1806901"/>
                <a:ext cx="638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</a:t>
                </a:r>
                <a:endParaRPr lang="en-GB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CFE608-FDD3-F6CB-A52F-D9E35B46E370}"/>
                  </a:ext>
                </a:extLst>
              </p:cNvPr>
              <p:cNvSpPr txBox="1"/>
              <p:nvPr/>
            </p:nvSpPr>
            <p:spPr>
              <a:xfrm>
                <a:off x="6010351" y="1384116"/>
                <a:ext cx="638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</a:t>
                </a:r>
                <a:endParaRPr lang="en-GB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70D1C8-E38C-6A0B-67FB-48A11664A37C}"/>
                  </a:ext>
                </a:extLst>
              </p:cNvPr>
              <p:cNvSpPr txBox="1"/>
              <p:nvPr/>
            </p:nvSpPr>
            <p:spPr>
              <a:xfrm>
                <a:off x="6021449" y="2913342"/>
                <a:ext cx="452922" cy="371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E</a:t>
                </a:r>
                <a:endParaRPr lang="en-GB" dirty="0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074034D-D51C-F318-9B0B-7DEEFF913A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8289" y="2913342"/>
                <a:ext cx="648072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E1A30138-FF7A-95AA-EFAB-90118D8100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8289" y="3284984"/>
                <a:ext cx="648072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CED4F5-289C-D1C7-0D21-FA212F056E92}"/>
                  </a:ext>
                </a:extLst>
              </p:cNvPr>
              <p:cNvSpPr txBox="1"/>
              <p:nvPr/>
            </p:nvSpPr>
            <p:spPr>
              <a:xfrm>
                <a:off x="6995864" y="2564904"/>
                <a:ext cx="452922" cy="371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</a:t>
                </a:r>
                <a:endParaRPr lang="en-GB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EE7A92-0F4B-903E-A3FA-73FF7FCDAD67}"/>
                  </a:ext>
                </a:extLst>
              </p:cNvPr>
              <p:cNvSpPr txBox="1"/>
              <p:nvPr/>
            </p:nvSpPr>
            <p:spPr>
              <a:xfrm>
                <a:off x="7022081" y="2987503"/>
                <a:ext cx="452922" cy="371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H</a:t>
                </a:r>
                <a:endParaRPr lang="en-GB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4CBECA9-EBDC-4EA8-2807-3845A0269C04}"/>
                  </a:ext>
                </a:extLst>
              </p:cNvPr>
              <p:cNvSpPr/>
              <p:nvPr/>
            </p:nvSpPr>
            <p:spPr>
              <a:xfrm>
                <a:off x="5763785" y="2493094"/>
                <a:ext cx="1900599" cy="115192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Arrow: Right 30">
                <a:extLst>
                  <a:ext uri="{FF2B5EF4-FFF2-40B4-BE49-F238E27FC236}">
                    <a16:creationId xmlns:a16="http://schemas.microsoft.com/office/drawing/2014/main" id="{7E09DAB6-D632-9A16-EED8-F80CDE5DF5D5}"/>
                  </a:ext>
                </a:extLst>
              </p:cNvPr>
              <p:cNvSpPr/>
              <p:nvPr/>
            </p:nvSpPr>
            <p:spPr>
              <a:xfrm rot="3507669">
                <a:off x="7533415" y="3477998"/>
                <a:ext cx="269858" cy="3340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CE2D43E-B47C-D50B-412D-7AA1B42FC034}"/>
                  </a:ext>
                </a:extLst>
              </p:cNvPr>
              <p:cNvSpPr txBox="1"/>
              <p:nvPr/>
            </p:nvSpPr>
            <p:spPr>
              <a:xfrm>
                <a:off x="7752834" y="3645023"/>
                <a:ext cx="12534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Receiver intrinsic</a:t>
                </a:r>
                <a:endParaRPr lang="en-GB" dirty="0"/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9FAB7CC-DE78-B8B2-C3B0-6078A741FD71}"/>
              </a:ext>
            </a:extLst>
          </p:cNvPr>
          <p:cNvSpPr txBox="1"/>
          <p:nvPr/>
        </p:nvSpPr>
        <p:spPr>
          <a:xfrm>
            <a:off x="4493556" y="4716440"/>
            <a:ext cx="3941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</a:t>
            </a:r>
            <a:r>
              <a:rPr lang="en-US" dirty="0" err="1"/>
              <a:t>latin</a:t>
            </a:r>
            <a:r>
              <a:rPr lang="en-US" dirty="0"/>
              <a:t> letter represents a microwave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1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8FEE-F8BA-4E51-47E6-25745A08D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waves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768ED-5954-8D84-1B1F-9DED7F776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036" y="1539335"/>
            <a:ext cx="2509862" cy="4457154"/>
          </a:xfrm>
        </p:spPr>
        <p:txBody>
          <a:bodyPr/>
          <a:lstStyle/>
          <a:p>
            <a:r>
              <a:rPr lang="en-US" dirty="0"/>
              <a:t>The received power at the output of the LNA from P</a:t>
            </a:r>
            <a:r>
              <a:rPr lang="en-US" baseline="-25000" dirty="0"/>
              <a:t>F</a:t>
            </a:r>
            <a:r>
              <a:rPr lang="en-US" dirty="0"/>
              <a:t>*G</a:t>
            </a:r>
          </a:p>
          <a:p>
            <a:r>
              <a:rPr lang="en-US" dirty="0"/>
              <a:t>If LNA noise is an extra T at the input of LNA</a:t>
            </a:r>
          </a:p>
          <a:p>
            <a:r>
              <a:rPr lang="en-US" dirty="0"/>
              <a:t>If the REC(LNA) emits towards the antenna noise wave (i.e. noise) the extra terms can be added and calculated</a:t>
            </a:r>
            <a:endParaRPr lang="en-GB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B91B49E-DBCF-48C8-5A19-9D6857987799}"/>
              </a:ext>
            </a:extLst>
          </p:cNvPr>
          <p:cNvGrpSpPr/>
          <p:nvPr/>
        </p:nvGrpSpPr>
        <p:grpSpPr>
          <a:xfrm>
            <a:off x="2924200" y="1334694"/>
            <a:ext cx="6082083" cy="2956660"/>
            <a:chOff x="2924200" y="1334694"/>
            <a:chExt cx="6082083" cy="295666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D8D1E9F-C99F-D7C6-0C95-15C9615F8153}"/>
                </a:ext>
              </a:extLst>
            </p:cNvPr>
            <p:cNvSpPr txBox="1"/>
            <p:nvPr/>
          </p:nvSpPr>
          <p:spPr>
            <a:xfrm>
              <a:off x="6989204" y="1334694"/>
              <a:ext cx="6381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F</a:t>
              </a:r>
              <a:endParaRPr lang="en-GB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4317232-87F0-8BAB-375C-15D57CFF0A00}"/>
                </a:ext>
              </a:extLst>
            </p:cNvPr>
            <p:cNvGrpSpPr/>
            <p:nvPr/>
          </p:nvGrpSpPr>
          <p:grpSpPr>
            <a:xfrm>
              <a:off x="2924200" y="1384116"/>
              <a:ext cx="6082083" cy="2907238"/>
              <a:chOff x="2924200" y="1384116"/>
              <a:chExt cx="6082083" cy="29072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A621A36-9CA8-769B-D40D-0EEF1D2B675D}"/>
                  </a:ext>
                </a:extLst>
              </p:cNvPr>
              <p:cNvSpPr/>
              <p:nvPr/>
            </p:nvSpPr>
            <p:spPr>
              <a:xfrm>
                <a:off x="7792829" y="2094007"/>
                <a:ext cx="864096" cy="42386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B3C1AD-EAA3-F464-3F96-B87E37F1C0D4}"/>
                  </a:ext>
                </a:extLst>
              </p:cNvPr>
              <p:cNvSpPr/>
              <p:nvPr/>
            </p:nvSpPr>
            <p:spPr>
              <a:xfrm>
                <a:off x="2924200" y="2069232"/>
                <a:ext cx="864096" cy="42386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BB96DF5-4A52-E7ED-A8F0-BABDC57C7DEC}"/>
                  </a:ext>
                </a:extLst>
              </p:cNvPr>
              <p:cNvCxnSpPr/>
              <p:nvPr/>
            </p:nvCxnSpPr>
            <p:spPr>
              <a:xfrm>
                <a:off x="4932040" y="1484784"/>
                <a:ext cx="0" cy="2160240"/>
              </a:xfrm>
              <a:prstGeom prst="line">
                <a:avLst/>
              </a:prstGeom>
              <a:ln w="254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38EE6A5-7F32-B324-18FE-5F8F579EA4F5}"/>
                  </a:ext>
                </a:extLst>
              </p:cNvPr>
              <p:cNvCxnSpPr/>
              <p:nvPr/>
            </p:nvCxnSpPr>
            <p:spPr>
              <a:xfrm>
                <a:off x="6588224" y="1511709"/>
                <a:ext cx="0" cy="2160240"/>
              </a:xfrm>
              <a:prstGeom prst="line">
                <a:avLst/>
              </a:prstGeom>
              <a:ln w="254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ABC2B2-2F08-129A-8CBE-03FBD550319A}"/>
                  </a:ext>
                </a:extLst>
              </p:cNvPr>
              <p:cNvSpPr txBox="1"/>
              <p:nvPr/>
            </p:nvSpPr>
            <p:spPr>
              <a:xfrm>
                <a:off x="4805204" y="3741737"/>
                <a:ext cx="7200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ymbol" panose="05050102010706020507" pitchFamily="18" charset="2"/>
                  </a:rPr>
                  <a:t>G</a:t>
                </a:r>
                <a:r>
                  <a:rPr lang="en-US" baseline="-25000" dirty="0"/>
                  <a:t>A</a:t>
                </a:r>
                <a:endParaRPr lang="en-GB" baseline="-250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567A16-A5CC-EC7E-ABF2-956A8F3BA11D}"/>
                  </a:ext>
                </a:extLst>
              </p:cNvPr>
              <p:cNvSpPr txBox="1"/>
              <p:nvPr/>
            </p:nvSpPr>
            <p:spPr>
              <a:xfrm>
                <a:off x="6372200" y="3749674"/>
                <a:ext cx="7200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ymbol" panose="05050102010706020507" pitchFamily="18" charset="2"/>
                  </a:rPr>
                  <a:t>G</a:t>
                </a:r>
                <a:r>
                  <a:rPr lang="en-US" baseline="-25000" dirty="0"/>
                  <a:t>REC</a:t>
                </a:r>
                <a:endParaRPr lang="en-GB" baseline="-250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46202E-1622-4614-01C6-37E4402F644E}"/>
                  </a:ext>
                </a:extLst>
              </p:cNvPr>
              <p:cNvSpPr txBox="1"/>
              <p:nvPr/>
            </p:nvSpPr>
            <p:spPr>
              <a:xfrm>
                <a:off x="3059253" y="2123762"/>
                <a:ext cx="648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ANT</a:t>
                </a:r>
                <a:endParaRPr lang="en-GB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9833EA-378A-0AD7-9E4B-BF2CFBADA905}"/>
                  </a:ext>
                </a:extLst>
              </p:cNvPr>
              <p:cNvSpPr txBox="1"/>
              <p:nvPr/>
            </p:nvSpPr>
            <p:spPr>
              <a:xfrm>
                <a:off x="7881276" y="2123762"/>
                <a:ext cx="8640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REC</a:t>
                </a:r>
                <a:endParaRPr lang="en-GB" dirty="0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F7365F7-0132-507C-0533-9F06466ACD4C}"/>
                  </a:ext>
                </a:extLst>
              </p:cNvPr>
              <p:cNvCxnSpPr/>
              <p:nvPr/>
            </p:nvCxnSpPr>
            <p:spPr>
              <a:xfrm>
                <a:off x="3995936" y="1916832"/>
                <a:ext cx="809268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A906E54-3AAB-9A04-9CCD-F99BAFC196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95936" y="2328727"/>
                <a:ext cx="809268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C201CE96-B27D-883E-D4BA-ACDF62F62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4048" y="2144061"/>
                <a:ext cx="648072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D8929D0-8D59-F757-C25F-D5DB1A8C0C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8144" y="1708150"/>
                <a:ext cx="648072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34C28B4-73EE-628B-DC9F-51E18C5CAB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0152" y="3284984"/>
                <a:ext cx="504056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A3758FD-0A6E-5C16-CB0F-074D56E5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7489" y="1708150"/>
                <a:ext cx="648072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811BCCF-3EA5-17BF-011A-C6467433F8E6}"/>
                  </a:ext>
                </a:extLst>
              </p:cNvPr>
              <p:cNvSpPr txBox="1"/>
              <p:nvPr/>
            </p:nvSpPr>
            <p:spPr>
              <a:xfrm>
                <a:off x="4230423" y="1568782"/>
                <a:ext cx="638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</a:t>
                </a:r>
                <a:endParaRPr lang="en-GB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5F3186-DE12-E7F3-1BCC-2A825A608C1E}"/>
                  </a:ext>
                </a:extLst>
              </p:cNvPr>
              <p:cNvSpPr txBox="1"/>
              <p:nvPr/>
            </p:nvSpPr>
            <p:spPr>
              <a:xfrm>
                <a:off x="4252900" y="2012025"/>
                <a:ext cx="638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B</a:t>
                </a:r>
                <a:endParaRPr lang="en-GB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CE9172-C6A1-5120-BB05-9BEFE7D190F4}"/>
                  </a:ext>
                </a:extLst>
              </p:cNvPr>
              <p:cNvSpPr txBox="1"/>
              <p:nvPr/>
            </p:nvSpPr>
            <p:spPr>
              <a:xfrm>
                <a:off x="5125586" y="1806901"/>
                <a:ext cx="638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</a:t>
                </a:r>
                <a:endParaRPr lang="en-GB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93B148-397E-8514-24FA-622632AC1941}"/>
                  </a:ext>
                </a:extLst>
              </p:cNvPr>
              <p:cNvSpPr txBox="1"/>
              <p:nvPr/>
            </p:nvSpPr>
            <p:spPr>
              <a:xfrm>
                <a:off x="6010351" y="1384116"/>
                <a:ext cx="638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</a:t>
                </a:r>
                <a:endParaRPr lang="en-GB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F4AD70C-E5BE-1DF6-DE38-8B2F3B954112}"/>
                  </a:ext>
                </a:extLst>
              </p:cNvPr>
              <p:cNvSpPr txBox="1"/>
              <p:nvPr/>
            </p:nvSpPr>
            <p:spPr>
              <a:xfrm>
                <a:off x="6021449" y="2913342"/>
                <a:ext cx="452922" cy="371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E</a:t>
                </a:r>
                <a:endParaRPr lang="en-GB" dirty="0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7F2F939-EEAE-210D-075A-7024872A12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8289" y="2913342"/>
                <a:ext cx="648072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DBC1C1D-55B8-C166-6DA6-68460F268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8289" y="3284984"/>
                <a:ext cx="648072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FD9A54D-DDE0-BE5B-C77E-8D084E4C7BE4}"/>
                  </a:ext>
                </a:extLst>
              </p:cNvPr>
              <p:cNvSpPr txBox="1"/>
              <p:nvPr/>
            </p:nvSpPr>
            <p:spPr>
              <a:xfrm>
                <a:off x="6995864" y="2564904"/>
                <a:ext cx="452922" cy="371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</a:t>
                </a:r>
                <a:endParaRPr lang="en-GB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A81507-C737-6162-EF4A-392F2E0BABF3}"/>
                  </a:ext>
                </a:extLst>
              </p:cNvPr>
              <p:cNvSpPr txBox="1"/>
              <p:nvPr/>
            </p:nvSpPr>
            <p:spPr>
              <a:xfrm>
                <a:off x="7022081" y="2987503"/>
                <a:ext cx="452922" cy="371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H</a:t>
                </a:r>
                <a:endParaRPr lang="en-GB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68EFE59-DF49-D7E9-3022-6A86CB5B72D8}"/>
                  </a:ext>
                </a:extLst>
              </p:cNvPr>
              <p:cNvSpPr/>
              <p:nvPr/>
            </p:nvSpPr>
            <p:spPr>
              <a:xfrm>
                <a:off x="5763785" y="2493094"/>
                <a:ext cx="1900599" cy="115192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Arrow: Right 36">
                <a:extLst>
                  <a:ext uri="{FF2B5EF4-FFF2-40B4-BE49-F238E27FC236}">
                    <a16:creationId xmlns:a16="http://schemas.microsoft.com/office/drawing/2014/main" id="{726E51C3-C16F-F6D0-AD1F-0A3006A41F48}"/>
                  </a:ext>
                </a:extLst>
              </p:cNvPr>
              <p:cNvSpPr/>
              <p:nvPr/>
            </p:nvSpPr>
            <p:spPr>
              <a:xfrm rot="3507669">
                <a:off x="7533415" y="3477998"/>
                <a:ext cx="269858" cy="3340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A208D2-9B27-18DE-160D-4D17493FC82C}"/>
                  </a:ext>
                </a:extLst>
              </p:cNvPr>
              <p:cNvSpPr txBox="1"/>
              <p:nvPr/>
            </p:nvSpPr>
            <p:spPr>
              <a:xfrm>
                <a:off x="7752834" y="3645023"/>
                <a:ext cx="12534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Receiver intrinsic</a:t>
                </a:r>
                <a:endParaRPr lang="en-GB" dirty="0"/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2ACF26A-EF1E-F582-CACF-E8D17EF25ED5}"/>
              </a:ext>
            </a:extLst>
          </p:cNvPr>
          <p:cNvSpPr txBox="1"/>
          <p:nvPr/>
        </p:nvSpPr>
        <p:spPr>
          <a:xfrm>
            <a:off x="3671900" y="4355654"/>
            <a:ext cx="45365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out</a:t>
            </a:r>
            <a:r>
              <a:rPr lang="en-US" dirty="0"/>
              <a:t>=G(P</a:t>
            </a:r>
            <a:r>
              <a:rPr lang="en-US" baseline="-25000" dirty="0"/>
              <a:t>F</a:t>
            </a:r>
            <a:r>
              <a:rPr lang="en-US" dirty="0"/>
              <a:t>+P</a:t>
            </a:r>
            <a:r>
              <a:rPr lang="en-US" baseline="-25000" dirty="0"/>
              <a:t>G</a:t>
            </a:r>
            <a:r>
              <a:rPr lang="en-US" dirty="0"/>
              <a:t>+P</a:t>
            </a:r>
            <a:r>
              <a:rPr lang="en-US" baseline="-25000" dirty="0"/>
              <a:t>H</a:t>
            </a:r>
            <a:r>
              <a:rPr lang="en-US" dirty="0"/>
              <a:t>)</a:t>
            </a:r>
          </a:p>
          <a:p>
            <a:r>
              <a:rPr lang="en-US" dirty="0"/>
              <a:t>Nb in our notations: P</a:t>
            </a:r>
            <a:r>
              <a:rPr lang="en-US" baseline="-25000" dirty="0"/>
              <a:t>F</a:t>
            </a:r>
            <a:r>
              <a:rPr lang="en-US" dirty="0"/>
              <a:t>=P</a:t>
            </a:r>
            <a:r>
              <a:rPr lang="en-US" baseline="-25000" dirty="0"/>
              <a:t>A</a:t>
            </a:r>
            <a:r>
              <a:rPr lang="en-US" dirty="0"/>
              <a:t>/M but P</a:t>
            </a:r>
            <a:r>
              <a:rPr lang="en-US" baseline="-25000" dirty="0"/>
              <a:t>G</a:t>
            </a:r>
            <a:r>
              <a:rPr lang="en-US" dirty="0"/>
              <a:t> is missing somehow or is subsumed into P</a:t>
            </a:r>
            <a:r>
              <a:rPr lang="en-US" baseline="-25000" dirty="0"/>
              <a:t>rec</a:t>
            </a:r>
            <a:r>
              <a:rPr lang="en-US" dirty="0"/>
              <a:t>, in EDGES P</a:t>
            </a:r>
            <a:r>
              <a:rPr lang="en-US" baseline="-25000" dirty="0"/>
              <a:t>G+H </a:t>
            </a:r>
            <a:r>
              <a:rPr lang="en-US" dirty="0"/>
              <a:t>is dealt with to get to their equations and also Ian’s P</a:t>
            </a:r>
            <a:r>
              <a:rPr lang="en-US" baseline="-25000" dirty="0"/>
              <a:t>H  </a:t>
            </a:r>
            <a:r>
              <a:rPr lang="en-US" dirty="0"/>
              <a:t>is just T0 in both</a:t>
            </a:r>
            <a:r>
              <a:rPr lang="en-US" baseline="-25000" dirty="0"/>
              <a:t>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3665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1F36-4C82-C453-6A47-422623D21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Waves continued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7DD3C-23D1-B516-EC0A-0B78FFFA8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167" y="1418258"/>
            <a:ext cx="1811561" cy="18723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From definitions of reflection </a:t>
            </a:r>
            <a:r>
              <a:rPr lang="en-US" dirty="0" err="1"/>
              <a:t>coeff</a:t>
            </a:r>
            <a:r>
              <a:rPr lang="en-US" dirty="0"/>
              <a:t>. and power and after  some (a lot) of  algebra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576D0-7E84-BD26-A5EB-7B25003A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412776"/>
            <a:ext cx="3362794" cy="1495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B11E0E-FA33-3711-1B20-66EEE0A83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484784"/>
            <a:ext cx="3372321" cy="819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CF440F-5478-C63B-D6BE-5820B1F5C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189" y="5138692"/>
            <a:ext cx="6411220" cy="3238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7F99FE-41C2-6125-0535-61D81484C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189" y="5651113"/>
            <a:ext cx="6349299" cy="3463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21CA0F-62B9-412D-5B34-544486BA349E}"/>
              </a:ext>
            </a:extLst>
          </p:cNvPr>
          <p:cNvGrpSpPr/>
          <p:nvPr/>
        </p:nvGrpSpPr>
        <p:grpSpPr>
          <a:xfrm>
            <a:off x="3342693" y="3640037"/>
            <a:ext cx="5598611" cy="706932"/>
            <a:chOff x="3419872" y="3926313"/>
            <a:chExt cx="5598611" cy="7069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AC2119D-A80A-2B57-C352-977343FC3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872" y="4005064"/>
              <a:ext cx="3779221" cy="62818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C6A6DF-739A-EAA2-8C0D-75F43E93EFE2}"/>
                </a:ext>
              </a:extLst>
            </p:cNvPr>
            <p:cNvSpPr/>
            <p:nvPr/>
          </p:nvSpPr>
          <p:spPr>
            <a:xfrm>
              <a:off x="5250904" y="3984846"/>
              <a:ext cx="2088232" cy="529266"/>
            </a:xfrm>
            <a:prstGeom prst="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254EAA-BE2D-48B4-EB84-337ED08E0C31}"/>
                </a:ext>
              </a:extLst>
            </p:cNvPr>
            <p:cNvSpPr txBox="1"/>
            <p:nvPr/>
          </p:nvSpPr>
          <p:spPr>
            <a:xfrm>
              <a:off x="7446362" y="3926313"/>
              <a:ext cx="1572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factor M from earlier</a:t>
              </a:r>
              <a:endParaRPr lang="en-GB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1FD7DC3-5003-A8A4-B0FD-526C8BD9B212}"/>
              </a:ext>
            </a:extLst>
          </p:cNvPr>
          <p:cNvSpPr txBox="1"/>
          <p:nvPr/>
        </p:nvSpPr>
        <p:spPr>
          <a:xfrm>
            <a:off x="228167" y="5147168"/>
            <a:ext cx="18115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Total power</a:t>
            </a:r>
            <a:r>
              <a:rPr lang="en-US" dirty="0"/>
              <a:t>:</a:t>
            </a:r>
          </a:p>
          <a:p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15DAC9-B11F-E3B9-47F8-92F38089A2B0}"/>
              </a:ext>
            </a:extLst>
          </p:cNvPr>
          <p:cNvSpPr txBox="1"/>
          <p:nvPr/>
        </p:nvSpPr>
        <p:spPr>
          <a:xfrm>
            <a:off x="107504" y="3567378"/>
            <a:ext cx="2587236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Aft>
                <a:spcPct val="75000"/>
              </a:spcAft>
            </a:pPr>
            <a:r>
              <a:rPr lang="en-US" sz="2000" dirty="0">
                <a:latin typeface="+mn-lt"/>
              </a:rPr>
              <a:t>The power from the antenna at the LNA </a:t>
            </a:r>
          </a:p>
          <a:p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A27DBC-4567-DAC6-ECEC-0A77328CB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4574" y="4518986"/>
            <a:ext cx="1923809" cy="62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00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E326-2658-CD80-79AC-0C46CE439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Mismatched amplifier-</a:t>
            </a:r>
            <a:r>
              <a:rPr lang="en-US" dirty="0" err="1"/>
              <a:t>Pozar</a:t>
            </a:r>
            <a:r>
              <a:rPr lang="en-US" dirty="0"/>
              <a:t> notation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3B3F7-3152-5861-0B3A-4F54F0AF7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708150"/>
            <a:ext cx="2819673" cy="4067175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Pozar</a:t>
            </a:r>
            <a:r>
              <a:rPr lang="en-US" dirty="0"/>
              <a:t> it’s described in page 510</a:t>
            </a:r>
          </a:p>
          <a:p>
            <a:r>
              <a:rPr lang="en-US" dirty="0"/>
              <a:t>The formulae are simpler because G,F are for matched impedance (Z0 , or 50</a:t>
            </a:r>
            <a:r>
              <a:rPr lang="en-US" dirty="0">
                <a:latin typeface="Symbol" panose="05050102010706020507" pitchFamily="18" charset="2"/>
              </a:rPr>
              <a:t>W</a:t>
            </a:r>
            <a:r>
              <a:rPr lang="en-US" dirty="0"/>
              <a:t>)</a:t>
            </a:r>
          </a:p>
          <a:p>
            <a:r>
              <a:rPr lang="en-US" dirty="0"/>
              <a:t>Working through the equations the noise factor or equivalently noise Temperature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70A1D-FB26-AA95-2359-CCDC15C27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072" y="1838103"/>
            <a:ext cx="4220164" cy="1590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2A231F-C69A-619E-C398-C8BFB0438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5131541"/>
            <a:ext cx="2067213" cy="619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FCDD20-105C-1C60-CA81-8E77E8BD5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564" y="5160119"/>
            <a:ext cx="1686160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4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E8FB-F3EE-74C3-0253-8DDDF25D8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calibration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A06FA6-6EDA-6FEE-EEAE-59CB887C5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5"/>
          <a:stretch/>
        </p:blipFill>
        <p:spPr>
          <a:xfrm>
            <a:off x="3779912" y="1556792"/>
            <a:ext cx="4104456" cy="3504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A61C9E-928E-9619-A01A-ED9CD0687F93}"/>
              </a:ext>
            </a:extLst>
          </p:cNvPr>
          <p:cNvSpPr txBox="1"/>
          <p:nvPr/>
        </p:nvSpPr>
        <p:spPr>
          <a:xfrm>
            <a:off x="4608004" y="5301208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the radiometer paper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994EBC-74F4-45E9-F72E-010A912EFA1F}"/>
              </a:ext>
            </a:extLst>
          </p:cNvPr>
          <p:cNvSpPr txBox="1">
            <a:spLocks/>
          </p:cNvSpPr>
          <p:nvPr/>
        </p:nvSpPr>
        <p:spPr bwMode="auto">
          <a:xfrm>
            <a:off x="286035" y="1556792"/>
            <a:ext cx="2739281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The REACH approach : Since the S</a:t>
            </a:r>
            <a:r>
              <a:rPr lang="en-US" kern="0" baseline="-25000" dirty="0"/>
              <a:t>11</a:t>
            </a:r>
            <a:r>
              <a:rPr lang="en-US" kern="0" dirty="0"/>
              <a:t> of the antenna can be simulated (measured) the input impedance to the LNA is known        cover the Smith chart </a:t>
            </a:r>
            <a:endParaRPr lang="en-GB" kern="0" dirty="0"/>
          </a:p>
          <a:p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618028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8114-954F-2C2C-62C2-1058FC68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S11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F5620-4006-B470-276E-9E4050D6D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708150"/>
            <a:ext cx="2675657" cy="4067175"/>
          </a:xfrm>
        </p:spPr>
        <p:txBody>
          <a:bodyPr/>
          <a:lstStyle/>
          <a:p>
            <a:r>
              <a:rPr lang="en-US" dirty="0"/>
              <a:t>Smith chart of the antenna S11 from simulation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8CB8D9-09DE-EA8B-68D8-DFA9FFF7F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484784"/>
            <a:ext cx="5421982" cy="406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00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>
            <a:extLst>
              <a:ext uri="{FF2B5EF4-FFF2-40B4-BE49-F238E27FC236}">
                <a16:creationId xmlns:a16="http://schemas.microsoft.com/office/drawing/2014/main" id="{6DE239E6-0C7D-8B49-F545-A590A4F19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Overview</a:t>
            </a:r>
          </a:p>
        </p:txBody>
      </p:sp>
      <p:sp>
        <p:nvSpPr>
          <p:cNvPr id="4099" name="Rectangle 5">
            <a:extLst>
              <a:ext uri="{FF2B5EF4-FFF2-40B4-BE49-F238E27FC236}">
                <a16:creationId xmlns:a16="http://schemas.microsoft.com/office/drawing/2014/main" id="{1AFE4B4E-1F69-57C2-189A-933E7A9924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Calibration meeting</a:t>
            </a:r>
          </a:p>
          <a:p>
            <a:pPr lvl="1" eaLnBrk="1" hangingPunct="1"/>
            <a:r>
              <a:rPr lang="en-US" altLang="en-US" dirty="0"/>
              <a:t>Intro and welcome </a:t>
            </a:r>
          </a:p>
          <a:p>
            <a:pPr eaLnBrk="1" hangingPunct="1"/>
            <a:r>
              <a:rPr lang="en-US" altLang="en-US" dirty="0"/>
              <a:t>Receiver noise </a:t>
            </a:r>
          </a:p>
          <a:p>
            <a:pPr lvl="1" eaLnBrk="1" hangingPunct="1"/>
            <a:r>
              <a:rPr lang="en-US" altLang="en-US" dirty="0"/>
              <a:t>Calibration of a generic LNA</a:t>
            </a:r>
          </a:p>
          <a:p>
            <a:pPr lvl="1" eaLnBrk="1" hangingPunct="1"/>
            <a:r>
              <a:rPr lang="en-US" altLang="en-US" dirty="0"/>
              <a:t>Switching</a:t>
            </a:r>
          </a:p>
          <a:p>
            <a:pPr eaLnBrk="1" hangingPunct="1"/>
            <a:r>
              <a:rPr lang="en-US" altLang="en-US" dirty="0"/>
              <a:t>Noise descriptions </a:t>
            </a:r>
          </a:p>
          <a:p>
            <a:pPr eaLnBrk="1" hangingPunct="1"/>
            <a:r>
              <a:rPr lang="en-US" altLang="en-US" dirty="0"/>
              <a:t>REACH receiver </a:t>
            </a:r>
          </a:p>
          <a:p>
            <a:pPr eaLnBrk="1" hangingPunct="1"/>
            <a:r>
              <a:rPr lang="en-US" altLang="en-US" dirty="0"/>
              <a:t>Discussion and Outlook 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227A-31C0-5866-3E20-734F923A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REACH Receiver chain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2AC88-E611-6AF8-5934-5A0EFD933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186" y="5653652"/>
            <a:ext cx="7386374" cy="539039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The schematic of the Front end of the REACH receiver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C23A0-CBC5-8527-8F13-2195C9031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96"/>
          <a:stretch/>
        </p:blipFill>
        <p:spPr>
          <a:xfrm>
            <a:off x="622921" y="1556792"/>
            <a:ext cx="8136904" cy="39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74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2A9D-4451-AA6D-8354-9D243B2C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sensitivity of </a:t>
            </a:r>
            <a:r>
              <a:rPr lang="en-US"/>
              <a:t>the calibration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C2942-46BB-8B02-52C3-D3A7038D0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708150"/>
            <a:ext cx="3179713" cy="4067175"/>
          </a:xfrm>
        </p:spPr>
        <p:txBody>
          <a:bodyPr/>
          <a:lstStyle/>
          <a:p>
            <a:r>
              <a:rPr lang="en-US" dirty="0"/>
              <a:t>The intrinsic errors in the measurement will affect (absolute) sensitivity </a:t>
            </a:r>
            <a:r>
              <a:rPr lang="en-US" dirty="0" err="1"/>
              <a:t>eg.</a:t>
            </a:r>
            <a:r>
              <a:rPr lang="en-US" dirty="0"/>
              <a:t> Temp</a:t>
            </a:r>
          </a:p>
          <a:p>
            <a:r>
              <a:rPr lang="en-US" dirty="0"/>
              <a:t>As long as uncertainties are smooth functions of frequency it should be fine </a:t>
            </a:r>
          </a:p>
          <a:p>
            <a:r>
              <a:rPr lang="en-US" dirty="0"/>
              <a:t>The reflection coefficients are also measured with a given tolerance 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C9C4D-4A89-6C5F-CF7E-10B3C630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2132856"/>
            <a:ext cx="3551838" cy="504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E3BD60-0510-1076-1E94-FB591CCD6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37" y="5229200"/>
            <a:ext cx="8503858" cy="4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76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8E957-D197-CC55-FC10-6D9144D3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VNA specifications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E1892-A64F-5AAA-26AA-43CC52DA9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7200800" cy="432048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D378191-521C-EB22-E508-A02749463910}"/>
              </a:ext>
            </a:extLst>
          </p:cNvPr>
          <p:cNvSpPr/>
          <p:nvPr/>
        </p:nvSpPr>
        <p:spPr>
          <a:xfrm>
            <a:off x="1187624" y="4293096"/>
            <a:ext cx="6768752" cy="2880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597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583C-604B-03D8-5606-2D17499A7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measurements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D8B00-2F96-CD96-0034-0361EF92E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03838"/>
            <a:ext cx="9144000" cy="444149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36F9A0-9414-C309-17F5-A2465073E60B}"/>
              </a:ext>
            </a:extLst>
          </p:cNvPr>
          <p:cNvSpPr/>
          <p:nvPr/>
        </p:nvSpPr>
        <p:spPr>
          <a:xfrm>
            <a:off x="179512" y="3717032"/>
            <a:ext cx="8856984" cy="2880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851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5283-E423-9E3F-0921-037B7CE7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propagation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26840-18FD-69C2-CD2F-6BB6FF42C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4" y="1470456"/>
            <a:ext cx="3672408" cy="4529161"/>
          </a:xfrm>
        </p:spPr>
        <p:txBody>
          <a:bodyPr/>
          <a:lstStyle/>
          <a:p>
            <a:r>
              <a:rPr lang="en-US" dirty="0"/>
              <a:t>Strategy: we are looking at measurement errors and assume that the input variables have Gaussian pdfs</a:t>
            </a:r>
          </a:p>
          <a:p>
            <a:r>
              <a:rPr lang="en-US" dirty="0"/>
              <a:t>Propagation of error formula applied to the calibration equations </a:t>
            </a:r>
          </a:p>
          <a:p>
            <a:r>
              <a:rPr lang="en-US" dirty="0"/>
              <a:t>The resulting temperature is fed into the pipeline, two profile: flat and power law with Gaussian signal</a:t>
            </a:r>
          </a:p>
          <a:p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29EB86-2244-F9A7-565F-9012B5CF8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48"/>
          <a:stretch/>
        </p:blipFill>
        <p:spPr>
          <a:xfrm>
            <a:off x="3635895" y="1844824"/>
            <a:ext cx="5472608" cy="12656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5E97D2-B2B6-9085-8ED5-9F80C0399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3349525"/>
            <a:ext cx="4404544" cy="7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24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C006-098B-7CB6-8A2A-4B50E9F7D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E59B2-793E-09C7-AC16-821E7C159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56792"/>
            <a:ext cx="7920880" cy="4608512"/>
          </a:xfrm>
        </p:spPr>
        <p:txBody>
          <a:bodyPr/>
          <a:lstStyle/>
          <a:p>
            <a:r>
              <a:rPr lang="en-US" sz="1800" dirty="0"/>
              <a:t>What absolute sensitivity do we need? -&gt;motivated by data analysis pipeline, also see forward modelling session, </a:t>
            </a:r>
            <a:r>
              <a:rPr lang="en-US" sz="1800" dirty="0" err="1"/>
              <a:t>eg.</a:t>
            </a:r>
            <a:r>
              <a:rPr lang="en-US" sz="1800" dirty="0"/>
              <a:t>: Dirk, Kaan</a:t>
            </a:r>
          </a:p>
          <a:p>
            <a:r>
              <a:rPr lang="en-US" sz="1800" dirty="0"/>
              <a:t>What integration time should we settle on? -&gt;</a:t>
            </a:r>
          </a:p>
          <a:p>
            <a:r>
              <a:rPr lang="en-US" sz="1800" dirty="0"/>
              <a:t>What are the first order and second order effects(i.e. to get a calibration and to get a given sensitivity calibration)? –e.g. Cable correction, see Martin</a:t>
            </a:r>
          </a:p>
          <a:p>
            <a:r>
              <a:rPr lang="en-US" sz="1800" dirty="0"/>
              <a:t>What calibration strategy should we use? -&gt;Calibration strategies session</a:t>
            </a:r>
          </a:p>
          <a:p>
            <a:r>
              <a:rPr lang="en-US" sz="1800" dirty="0"/>
              <a:t>Are the noise wave / noise parameter formalisms equivalent? -&gt;</a:t>
            </a:r>
            <a:r>
              <a:rPr lang="en-US" sz="1800" dirty="0" err="1"/>
              <a:t>Meys</a:t>
            </a:r>
            <a:r>
              <a:rPr lang="en-US" sz="1800" dirty="0"/>
              <a:t> &amp;4 param yes, </a:t>
            </a:r>
            <a:r>
              <a:rPr lang="en-US" sz="1800" dirty="0" err="1"/>
              <a:t>cf</a:t>
            </a:r>
            <a:r>
              <a:rPr lang="en-US" sz="1800" dirty="0"/>
              <a:t> later </a:t>
            </a:r>
            <a:r>
              <a:rPr lang="en-US" sz="1800" dirty="0" err="1"/>
              <a:t>Jiacong</a:t>
            </a:r>
            <a:r>
              <a:rPr lang="en-US" sz="1800" dirty="0"/>
              <a:t> </a:t>
            </a:r>
          </a:p>
          <a:p>
            <a:r>
              <a:rPr lang="en-US" sz="1800" dirty="0"/>
              <a:t>What are limitations on our current analytical approaches – i.e. are there effects that these methods ignore that could be problematic at our scales?</a:t>
            </a:r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701739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B081-35A6-E416-9322-4ECBCD62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being implemented 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69883B-7007-B489-26B6-F889CB7E5954}"/>
              </a:ext>
            </a:extLst>
          </p:cNvPr>
          <p:cNvSpPr txBox="1">
            <a:spLocks noGrp="1"/>
          </p:cNvSpPr>
          <p:nvPr>
            <p:ph idx="1"/>
          </p:nvPr>
        </p:nvSpPr>
        <p:spPr bwMode="auto">
          <a:xfrm>
            <a:off x="384175" y="1700808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/>
              <a:t>We need further temperature measurements of sources and cables: another TC08 is the most straightforward </a:t>
            </a:r>
          </a:p>
          <a:p>
            <a:r>
              <a:rPr lang="en-US" sz="1800" kern="0" dirty="0"/>
              <a:t>Temperature stability: even without issues the current design is being evaluated : tec improvements including thermal link are being designed/implemented</a:t>
            </a:r>
          </a:p>
          <a:p>
            <a:r>
              <a:rPr lang="en-US" sz="1800" dirty="0"/>
              <a:t>Insulation of the box being looked at, what material we could use and thickness</a:t>
            </a:r>
          </a:p>
          <a:p>
            <a:r>
              <a:rPr lang="en-US" sz="1800" dirty="0"/>
              <a:t>Current system is hardware based, software implementation is being looked at for parts of temperature control (</a:t>
            </a:r>
            <a:r>
              <a:rPr lang="en-US" sz="1800" dirty="0" err="1"/>
              <a:t>eg:fan</a:t>
            </a:r>
            <a:r>
              <a:rPr lang="en-US" sz="1800" dirty="0"/>
              <a:t>) </a:t>
            </a:r>
          </a:p>
          <a:p>
            <a:r>
              <a:rPr lang="en-US" sz="1800" kern="0" dirty="0"/>
              <a:t>Go pro to monitor the state of FE (Harry’s suggestion) </a:t>
            </a:r>
            <a:r>
              <a:rPr lang="en-US" sz="1800" kern="0" dirty="0">
                <a:sym typeface="Wingdings" panose="05000000000000000000" pitchFamily="2" charset="2"/>
              </a:rPr>
              <a:t> </a:t>
            </a:r>
            <a:endParaRPr lang="en-US" sz="1800" kern="0" dirty="0"/>
          </a:p>
          <a:p>
            <a:endParaRPr lang="en-GB" sz="1100" kern="0" dirty="0"/>
          </a:p>
        </p:txBody>
      </p:sp>
    </p:spTree>
    <p:extLst>
      <p:ext uri="{BB962C8B-B14F-4D97-AF65-F5344CB8AC3E}">
        <p14:creationId xmlns:p14="http://schemas.microsoft.com/office/powerpoint/2010/main" val="3231612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6A30-D759-7C54-AAAE-7AFD9E9F2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58F24-92AF-992F-C20E-B29EF369D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[1]: David </a:t>
            </a:r>
            <a:r>
              <a:rPr lang="en-US" dirty="0" err="1"/>
              <a:t>M.Pozar</a:t>
            </a:r>
            <a:r>
              <a:rPr lang="en-US" dirty="0"/>
              <a:t>: Microwave Engineering</a:t>
            </a:r>
          </a:p>
          <a:p>
            <a:pPr marL="0" indent="0">
              <a:buNone/>
            </a:pPr>
            <a:r>
              <a:rPr lang="en-US" dirty="0"/>
              <a:t>[2]: Atkinson et al: Representation of Noise in Linear Two Ports </a:t>
            </a:r>
            <a:r>
              <a:rPr lang="en-US" dirty="0">
                <a:hlinkClick r:id="rId2"/>
              </a:rPr>
              <a:t>Representation of Noise in Linear </a:t>
            </a:r>
            <a:r>
              <a:rPr lang="en-US" dirty="0" err="1">
                <a:hlinkClick r:id="rId2"/>
              </a:rPr>
              <a:t>Twoports</a:t>
            </a:r>
            <a:r>
              <a:rPr lang="en-US" dirty="0">
                <a:hlinkClick r:id="rId2"/>
              </a:rPr>
              <a:t> | IEEE Journals &amp; Magazine | IEEE Xplore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[3]: REACH AGM, Malta 2023:</a:t>
            </a:r>
            <a:r>
              <a:rPr lang="en-US" dirty="0">
                <a:hlinkClick r:id="rId3"/>
              </a:rPr>
              <a:t>REACH annual meeting 2023 - Google Drive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[4]: REACH radiometer design paper:</a:t>
            </a:r>
            <a:r>
              <a:rPr lang="en-US" dirty="0">
                <a:hlinkClick r:id="rId4"/>
              </a:rPr>
              <a:t>[2307.00099] Receiver design for the REACH global 21-cm signal experiment (arxiv.org)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[5]: </a:t>
            </a:r>
            <a:r>
              <a:rPr lang="en-US" dirty="0" err="1"/>
              <a:t>Meys</a:t>
            </a:r>
            <a:r>
              <a:rPr lang="en-US" dirty="0"/>
              <a:t>: A wave approach to the noise properties of linear microwave devices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159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1CD41-41FC-C80D-ABA9-32ACE1FB3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800" y="3068960"/>
            <a:ext cx="2891681" cy="1576834"/>
          </a:xfrm>
        </p:spPr>
        <p:txBody>
          <a:bodyPr/>
          <a:lstStyle/>
          <a:p>
            <a:pPr marL="0" indent="0">
              <a:buNone/>
            </a:pPr>
            <a:r>
              <a:rPr lang="en-US" sz="8800" dirty="0">
                <a:latin typeface="Brush Script MT" panose="03060802040406070304" pitchFamily="66" charset="0"/>
              </a:rPr>
              <a:t>Thanks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4078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373C-762F-38CF-01E1-2520F6263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gains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0AA2-AAE5-9D28-8DA9-959A247C0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19" y="1628800"/>
            <a:ext cx="2014232" cy="7200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 err="1"/>
              <a:t>Pozar</a:t>
            </a:r>
            <a:r>
              <a:rPr lang="en-US" dirty="0"/>
              <a:t> </a:t>
            </a:r>
            <a:r>
              <a:rPr lang="en-US" dirty="0" err="1"/>
              <a:t>ch.</a:t>
            </a:r>
            <a:r>
              <a:rPr lang="en-US" dirty="0"/>
              <a:t> 12.1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169E1-1B30-EDCC-425B-CD094CE16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267326"/>
            <a:ext cx="5872786" cy="1585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93783F-C547-C331-96AA-27025E98E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516" y="2942411"/>
            <a:ext cx="3553321" cy="94310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9253DE-3924-80CB-A4B0-A4787A3C0252}"/>
              </a:ext>
            </a:extLst>
          </p:cNvPr>
          <p:cNvSpPr txBox="1">
            <a:spLocks/>
          </p:cNvSpPr>
          <p:nvPr/>
        </p:nvSpPr>
        <p:spPr bwMode="auto">
          <a:xfrm>
            <a:off x="325519" y="3300208"/>
            <a:ext cx="1811561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/>
              <a:t>Power gain:</a:t>
            </a:r>
            <a:endParaRPr lang="en-GB" kern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58D4E-C7E5-A60C-7B5B-DC3B4319B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465" y="3970734"/>
            <a:ext cx="3820058" cy="74305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B64F716-C209-D4D6-188B-9F2C4C2D2877}"/>
              </a:ext>
            </a:extLst>
          </p:cNvPr>
          <p:cNvSpPr txBox="1">
            <a:spLocks/>
          </p:cNvSpPr>
          <p:nvPr/>
        </p:nvSpPr>
        <p:spPr bwMode="auto">
          <a:xfrm>
            <a:off x="325520" y="4231070"/>
            <a:ext cx="288032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/>
              <a:t>Available power gain:</a:t>
            </a:r>
            <a:endParaRPr lang="en-GB" kern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AC6360-848C-68A6-83BA-E50DF3BD3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5003794"/>
            <a:ext cx="4163006" cy="800212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4E194DA-54B6-C229-FDC4-317ED2FC8857}"/>
              </a:ext>
            </a:extLst>
          </p:cNvPr>
          <p:cNvSpPr txBox="1">
            <a:spLocks/>
          </p:cNvSpPr>
          <p:nvPr/>
        </p:nvSpPr>
        <p:spPr bwMode="auto">
          <a:xfrm>
            <a:off x="325520" y="5245071"/>
            <a:ext cx="288032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/>
              <a:t>Transducer power gain: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118873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3A15-C977-7507-7B85-C861DAEF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today’s meeting 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84EF76-2500-64C0-B6B3-53194E5ECF21}"/>
              </a:ext>
            </a:extLst>
          </p:cNvPr>
          <p:cNvSpPr txBox="1"/>
          <p:nvPr/>
        </p:nvSpPr>
        <p:spPr>
          <a:xfrm>
            <a:off x="384175" y="1556792"/>
            <a:ext cx="63904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Notations and overview </a:t>
            </a:r>
          </a:p>
          <a:p>
            <a:r>
              <a:rPr lang="en-GB" dirty="0"/>
              <a:t>	-Daniel and Harry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Forward modelling</a:t>
            </a:r>
          </a:p>
          <a:p>
            <a:r>
              <a:rPr lang="en-GB" dirty="0"/>
              <a:t>	- S-parameter based model of FE: Dirk and Saurabh</a:t>
            </a:r>
          </a:p>
          <a:p>
            <a:r>
              <a:rPr lang="en-GB" dirty="0"/>
              <a:t>	-Noisy Cable modelling: Martin and Daniel </a:t>
            </a:r>
          </a:p>
          <a:p>
            <a:r>
              <a:rPr lang="en-GB" dirty="0"/>
              <a:t>	-Mock data generation: </a:t>
            </a:r>
          </a:p>
          <a:p>
            <a:r>
              <a:rPr lang="en-GB" dirty="0"/>
              <a:t>		-Kaan </a:t>
            </a:r>
          </a:p>
          <a:p>
            <a:r>
              <a:rPr lang="en-GB" dirty="0"/>
              <a:t>		-</a:t>
            </a:r>
            <a:r>
              <a:rPr lang="en-GB" dirty="0" err="1"/>
              <a:t>Jiacong</a:t>
            </a: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Calibration Strategies</a:t>
            </a:r>
          </a:p>
          <a:p>
            <a:r>
              <a:rPr lang="en-GB" dirty="0"/>
              <a:t>	-Least Squares , Kaan, </a:t>
            </a:r>
            <a:r>
              <a:rPr lang="en-GB" dirty="0" err="1"/>
              <a:t>Jiacong</a:t>
            </a:r>
            <a:r>
              <a:rPr lang="en-GB" dirty="0"/>
              <a:t> </a:t>
            </a:r>
          </a:p>
          <a:p>
            <a:r>
              <a:rPr lang="en-GB" dirty="0"/>
              <a:t>	-Machine Learning :Sam </a:t>
            </a:r>
          </a:p>
          <a:p>
            <a:r>
              <a:rPr lang="en-GB" dirty="0"/>
              <a:t>	-Gaussian Processes: Christian </a:t>
            </a:r>
          </a:p>
          <a:p>
            <a:r>
              <a:rPr lang="en-GB" dirty="0"/>
              <a:t>	-Conjugate priors :Christian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AOB receiver 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Discussion and future </a:t>
            </a:r>
          </a:p>
        </p:txBody>
      </p:sp>
    </p:spTree>
    <p:extLst>
      <p:ext uri="{BB962C8B-B14F-4D97-AF65-F5344CB8AC3E}">
        <p14:creationId xmlns:p14="http://schemas.microsoft.com/office/powerpoint/2010/main" val="2099803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F1F3-F8A2-8D9A-568D-C228E458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F89D9-6EE2-945E-0E94-C34787242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708150"/>
            <a:ext cx="1163489" cy="406717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C420C-E503-DC1C-0A78-EFF0A661F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556792"/>
            <a:ext cx="4077269" cy="72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188E6C-EC45-E973-B0C5-5F8D0AB0D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25" y="2420888"/>
            <a:ext cx="3029373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89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EFB0-5605-CCD7-4636-7AAD5F2B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gains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679DF-6CE8-0346-5E7C-886B85A30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7925906" cy="2286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F305F-71E9-A7E6-5AB5-A95DFAC01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5085184"/>
            <a:ext cx="8411749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52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DFC81-4565-D566-55C4-74356C73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DBC5E-03DB-5D1A-57AD-A8809964C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708150"/>
            <a:ext cx="1019473" cy="406717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A5BEB-7CF5-7D27-1CC9-30E74417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352905"/>
            <a:ext cx="6264696" cy="466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64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9899-2EBF-1825-2324-1CB674601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TC08 stability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C6B9C-644A-130F-2555-4BF54A1BB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1" y="1700808"/>
            <a:ext cx="1584176" cy="406717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625BD2-7B70-4601-6A92-ACB9086DE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28" y="1035109"/>
            <a:ext cx="7582399" cy="48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9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87BC-5249-67D2-E788-5E795B02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VNA operating conditions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DE06E-BF68-CA5F-6CA3-FE6870793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708150"/>
            <a:ext cx="1739553" cy="406717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E73FE-0107-AB34-958F-94A514A3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78137"/>
            <a:ext cx="7091601" cy="132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66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391C-1DB5-3DC4-52CC-8E7FFCE5D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3E5D8-8540-9CF4-911E-895477E0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Are the noise wave / noise parameter formalism's equivalent? This came up in a group meeting recently and we didn't reach a conclusion.</a:t>
            </a:r>
          </a:p>
          <a:p>
            <a:r>
              <a:rPr lang="en-US" sz="2000" dirty="0"/>
              <a:t>What are limitations on our current analytical approaches - </a:t>
            </a:r>
            <a:r>
              <a:rPr lang="en-US" sz="2000" dirty="0" err="1"/>
              <a:t>ie</a:t>
            </a:r>
            <a:r>
              <a:rPr lang="en-US" sz="2000" dirty="0"/>
              <a:t> are there effects that these methods ignore that could be problematic at our scales?</a:t>
            </a:r>
          </a:p>
          <a:p>
            <a:r>
              <a:rPr lang="en-US" sz="2000" dirty="0"/>
              <a:t>If there is time I would also personally like to understand if we can put any physical constraints on the LNA gain and what is it dependent on?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3803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72A7B-4974-2D3A-E4DC-DFBE6E50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Paul Scott’s idea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6DEB7-3545-05D8-10A5-A3E611C8B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688376"/>
            <a:ext cx="3107705" cy="1194197"/>
          </a:xfrm>
        </p:spPr>
        <p:txBody>
          <a:bodyPr/>
          <a:lstStyle/>
          <a:p>
            <a:r>
              <a:rPr lang="en-US" dirty="0"/>
              <a:t>Still need to look into it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51E33-DFF5-4024-EF28-1C5B2B00E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844029"/>
            <a:ext cx="4329231" cy="5211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FFE679-1518-2834-4D6E-F9CD6298A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41" y="852413"/>
            <a:ext cx="3868703" cy="44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25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DD287-08DB-1583-ABF9-14F8CC57B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71C0A-366B-78CE-D4F1-3E73C4A87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93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EDC4-80A8-3ECF-1582-709348F0A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Receiver noise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6DA575-BB69-80F8-6DAB-DB04461811A4}"/>
              </a:ext>
            </a:extLst>
          </p:cNvPr>
          <p:cNvGrpSpPr/>
          <p:nvPr/>
        </p:nvGrpSpPr>
        <p:grpSpPr>
          <a:xfrm>
            <a:off x="3635896" y="3685984"/>
            <a:ext cx="1872208" cy="720080"/>
            <a:chOff x="4427984" y="2348880"/>
            <a:chExt cx="1872208" cy="7200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AB8192-E43F-F238-E9D0-9A8EC3771775}"/>
                </a:ext>
              </a:extLst>
            </p:cNvPr>
            <p:cNvSpPr/>
            <p:nvPr/>
          </p:nvSpPr>
          <p:spPr>
            <a:xfrm>
              <a:off x="4427984" y="2348880"/>
              <a:ext cx="1872208" cy="7200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1E01CA-6E4B-A4B7-9B57-1BF6DFD099A3}"/>
                </a:ext>
              </a:extLst>
            </p:cNvPr>
            <p:cNvSpPr txBox="1"/>
            <p:nvPr/>
          </p:nvSpPr>
          <p:spPr>
            <a:xfrm>
              <a:off x="4680012" y="2385754"/>
              <a:ext cx="1368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Ideal Receiver </a:t>
              </a:r>
              <a:endParaRPr lang="en-GB" dirty="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E456CA-2A5A-971F-D050-901081B07E9C}"/>
              </a:ext>
            </a:extLst>
          </p:cNvPr>
          <p:cNvSpPr/>
          <p:nvPr/>
        </p:nvSpPr>
        <p:spPr>
          <a:xfrm>
            <a:off x="2984276" y="3969130"/>
            <a:ext cx="485155" cy="820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57583-447B-FE97-EFA1-429404D0DCBC}"/>
              </a:ext>
            </a:extLst>
          </p:cNvPr>
          <p:cNvSpPr/>
          <p:nvPr/>
        </p:nvSpPr>
        <p:spPr>
          <a:xfrm>
            <a:off x="971600" y="3861048"/>
            <a:ext cx="1728192" cy="288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Antenna</a:t>
            </a:r>
            <a:endParaRPr lang="en-GB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61556AB-6881-1917-30F6-74C9A113A460}"/>
              </a:ext>
            </a:extLst>
          </p:cNvPr>
          <p:cNvSpPr/>
          <p:nvPr/>
        </p:nvSpPr>
        <p:spPr>
          <a:xfrm>
            <a:off x="5750681" y="3948875"/>
            <a:ext cx="485155" cy="820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E3B052-DB31-7318-E053-4DFF45976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402085"/>
            <a:ext cx="2971229" cy="23758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C561956-58DD-F454-0E07-82014CE1FA78}"/>
              </a:ext>
            </a:extLst>
          </p:cNvPr>
          <p:cNvSpPr/>
          <p:nvPr/>
        </p:nvSpPr>
        <p:spPr>
          <a:xfrm>
            <a:off x="6804247" y="3870258"/>
            <a:ext cx="1955577" cy="288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 Signal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648E57-FD5D-9DE9-0F53-7DB73FB7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0" y="4806765"/>
            <a:ext cx="1228426" cy="6522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4A119F-E5E1-B111-3F92-EC22ED9B6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63" y="5589824"/>
            <a:ext cx="3286584" cy="3429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FFCBFE-485C-AE2F-975A-7A4A92ABA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4947847"/>
            <a:ext cx="1475432" cy="469456"/>
          </a:xfrm>
          <a:prstGeom prst="rect">
            <a:avLst/>
          </a:prstGeom>
        </p:spPr>
      </p:pic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B699C680-0065-0EEA-98A7-3A2AF36017F9}"/>
              </a:ext>
            </a:extLst>
          </p:cNvPr>
          <p:cNvSpPr/>
          <p:nvPr/>
        </p:nvSpPr>
        <p:spPr>
          <a:xfrm>
            <a:off x="3957787" y="5080116"/>
            <a:ext cx="1228426" cy="20491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477E86-C235-9A95-2484-41DFEDCB0D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587" t="17451" r="9406" b="25924"/>
          <a:stretch/>
        </p:blipFill>
        <p:spPr>
          <a:xfrm>
            <a:off x="3715452" y="2047006"/>
            <a:ext cx="1656183" cy="1081986"/>
          </a:xfrm>
          <a:prstGeom prst="rect">
            <a:avLst/>
          </a:prstGeom>
        </p:spPr>
      </p:pic>
      <p:pic>
        <p:nvPicPr>
          <p:cNvPr id="21" name="Picture 20" descr="A car in a field&#10;&#10;Description automatically generated with medium confidence">
            <a:extLst>
              <a:ext uri="{FF2B5EF4-FFF2-40B4-BE49-F238E27FC236}">
                <a16:creationId xmlns:a16="http://schemas.microsoft.com/office/drawing/2014/main" id="{0B711DB6-3491-821B-770D-C7D82CF3A8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" t="20014" r="2850"/>
          <a:stretch/>
        </p:blipFill>
        <p:spPr>
          <a:xfrm>
            <a:off x="516377" y="2544132"/>
            <a:ext cx="2516732" cy="119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C32B5A1-E5E0-3667-D843-3E68B0786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1640" y="1408771"/>
            <a:ext cx="996361" cy="108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7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FE78-CC46-5A80-DBBC-7478208F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Receiver Calibration cont.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236DD-A6DE-206C-ED7F-3CD590BCF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852" y="2348880"/>
            <a:ext cx="6139443" cy="29248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AB75F6-A4B5-8FE0-B058-A854A232B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05" y="1487885"/>
            <a:ext cx="2168087" cy="3309267"/>
          </a:xfrm>
        </p:spPr>
        <p:txBody>
          <a:bodyPr/>
          <a:lstStyle/>
          <a:p>
            <a:r>
              <a:rPr lang="en-US" dirty="0"/>
              <a:t>Schematic representation of a global 21cm receiver (from REACH radiometer paper) </a:t>
            </a:r>
          </a:p>
          <a:p>
            <a:r>
              <a:rPr lang="en-US" dirty="0"/>
              <a:t>This basic setup is also important  for mock data and ML (see </a:t>
            </a:r>
            <a:r>
              <a:rPr lang="en-US" dirty="0" err="1"/>
              <a:t>Kaan’s</a:t>
            </a:r>
            <a:r>
              <a:rPr lang="en-US" dirty="0"/>
              <a:t> and Sam’s talks) 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6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7D630-E337-EAED-36D9-AADDF857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of a generic LNA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17415-FD3A-C059-EC94-FCF342C0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84784"/>
            <a:ext cx="8374063" cy="4032448"/>
          </a:xfrm>
        </p:spPr>
        <p:txBody>
          <a:bodyPr/>
          <a:lstStyle/>
          <a:p>
            <a:r>
              <a:rPr lang="en-US" dirty="0"/>
              <a:t>The issue: any microwave amplifier (device) will have different noise characteristics based on the source and load devices’ reflection coefficients</a:t>
            </a:r>
          </a:p>
          <a:p>
            <a:r>
              <a:rPr lang="en-US" dirty="0"/>
              <a:t>In general characterizing it to a given reflection coefficient has to be done each time when </a:t>
            </a:r>
            <a:r>
              <a:rPr lang="en-US" dirty="0">
                <a:latin typeface="Symbol" panose="05050102010706020507" pitchFamily="18" charset="2"/>
              </a:rPr>
              <a:t>G</a:t>
            </a:r>
            <a:r>
              <a:rPr lang="en-US" dirty="0"/>
              <a:t>(S</a:t>
            </a:r>
            <a:r>
              <a:rPr lang="en-US" baseline="-25000" dirty="0"/>
              <a:t>11 </a:t>
            </a:r>
            <a:r>
              <a:rPr lang="en-US" dirty="0"/>
              <a:t>or input impedance Z ) changes</a:t>
            </a:r>
          </a:p>
          <a:p>
            <a:r>
              <a:rPr lang="en-US" dirty="0"/>
              <a:t>Noise characterization can be done in various ways, 4 parameters, </a:t>
            </a:r>
            <a:r>
              <a:rPr lang="en-US" dirty="0" err="1"/>
              <a:t>Meys</a:t>
            </a:r>
            <a:r>
              <a:rPr lang="en-US" dirty="0"/>
              <a:t> noise wave or REACH noise wave </a:t>
            </a:r>
          </a:p>
          <a:p>
            <a:r>
              <a:rPr lang="en-US" dirty="0"/>
              <a:t>Design considerations for REACH: reduce S</a:t>
            </a:r>
            <a:r>
              <a:rPr lang="en-US" baseline="-25000" dirty="0"/>
              <a:t>11</a:t>
            </a:r>
            <a:r>
              <a:rPr lang="en-US" dirty="0"/>
              <a:t> of LNA to 30dB or below and try to minimize temperature variation too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288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39D34-CAD3-7E74-D2B5-6BC8FCEB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Uncalibrated T from switching 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DCB92-6603-E146-A7B0-46F7BD9B2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510" y="1774366"/>
            <a:ext cx="2168087" cy="3309267"/>
          </a:xfrm>
        </p:spPr>
        <p:txBody>
          <a:bodyPr/>
          <a:lstStyle/>
          <a:p>
            <a:r>
              <a:rPr lang="en-US" dirty="0"/>
              <a:t>For the uncalibrated T* we can obtain the following: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A00BFD-B5EB-E797-9066-71646AF26585}"/>
              </a:ext>
            </a:extLst>
          </p:cNvPr>
          <p:cNvGrpSpPr/>
          <p:nvPr/>
        </p:nvGrpSpPr>
        <p:grpSpPr>
          <a:xfrm>
            <a:off x="2895537" y="1893462"/>
            <a:ext cx="6445802" cy="1443065"/>
            <a:chOff x="1719867" y="1913927"/>
            <a:chExt cx="6445802" cy="1443065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DCCB83B-F293-8CD8-3C53-96253A48B1C6}"/>
                </a:ext>
              </a:extLst>
            </p:cNvPr>
            <p:cNvSpPr/>
            <p:nvPr/>
          </p:nvSpPr>
          <p:spPr>
            <a:xfrm rot="5400000">
              <a:off x="3311860" y="2024844"/>
              <a:ext cx="1440160" cy="1224136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F506C7E-05AF-1DBB-5CA3-A161246EC412}"/>
                </a:ext>
              </a:extLst>
            </p:cNvPr>
            <p:cNvCxnSpPr/>
            <p:nvPr/>
          </p:nvCxnSpPr>
          <p:spPr>
            <a:xfrm>
              <a:off x="2339752" y="2204864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028B53-ABF9-DF69-8399-AA997E7937CE}"/>
                </a:ext>
              </a:extLst>
            </p:cNvPr>
            <p:cNvSpPr txBox="1"/>
            <p:nvPr/>
          </p:nvSpPr>
          <p:spPr>
            <a:xfrm>
              <a:off x="1719867" y="1913927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T*</a:t>
              </a:r>
              <a:r>
                <a:rPr lang="en-US" baseline="-25000" dirty="0"/>
                <a:t>sig</a:t>
              </a:r>
              <a:endParaRPr lang="en-GB" baseline="-25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F0A29-29FB-3528-AABD-9919F36D058D}"/>
                </a:ext>
              </a:extLst>
            </p:cNvPr>
            <p:cNvSpPr txBox="1"/>
            <p:nvPr/>
          </p:nvSpPr>
          <p:spPr>
            <a:xfrm>
              <a:off x="1752919" y="2299864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baseline="-25000" dirty="0"/>
                <a:t>ND</a:t>
              </a:r>
              <a:endParaRPr lang="en-GB" baseline="-250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2B8C632-83FA-33ED-9EA3-464533577159}"/>
                </a:ext>
              </a:extLst>
            </p:cNvPr>
            <p:cNvCxnSpPr/>
            <p:nvPr/>
          </p:nvCxnSpPr>
          <p:spPr>
            <a:xfrm>
              <a:off x="2339752" y="2564904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A0FFED-53B6-D2D3-D92E-280C280C6E0E}"/>
                </a:ext>
              </a:extLst>
            </p:cNvPr>
            <p:cNvSpPr txBox="1"/>
            <p:nvPr/>
          </p:nvSpPr>
          <p:spPr>
            <a:xfrm>
              <a:off x="3398333" y="2307930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LNA</a:t>
              </a:r>
              <a:endParaRPr lang="en-GB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B9AF2C6-DAAD-F1BD-B379-8B67D70272D3}"/>
                </a:ext>
              </a:extLst>
            </p:cNvPr>
            <p:cNvCxnSpPr>
              <a:cxnSpLocks/>
              <a:stCxn id="5" idx="0"/>
              <a:endCxn id="12" idx="1"/>
            </p:cNvCxnSpPr>
            <p:nvPr/>
          </p:nvCxnSpPr>
          <p:spPr>
            <a:xfrm>
              <a:off x="4644008" y="2636912"/>
              <a:ext cx="11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BF17117-F50C-EA07-B8B0-F2BB522D6696}"/>
                </a:ext>
              </a:extLst>
            </p:cNvPr>
            <p:cNvSpPr/>
            <p:nvPr/>
          </p:nvSpPr>
          <p:spPr>
            <a:xfrm>
              <a:off x="5796136" y="2365953"/>
              <a:ext cx="1512168" cy="5419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53FD8B-0F0A-D05C-A6B1-7A13DC96C991}"/>
                </a:ext>
              </a:extLst>
            </p:cNvPr>
            <p:cNvSpPr txBox="1"/>
            <p:nvPr/>
          </p:nvSpPr>
          <p:spPr>
            <a:xfrm>
              <a:off x="7301573" y="245224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S(</a:t>
              </a:r>
              <a:r>
                <a:rPr lang="en-US" dirty="0">
                  <a:latin typeface="Symbol" panose="05050102010706020507" pitchFamily="18" charset="2"/>
                </a:rPr>
                <a:t>n</a:t>
              </a:r>
              <a:r>
                <a:rPr lang="en-US" dirty="0"/>
                <a:t>) </a:t>
              </a:r>
              <a:endParaRPr lang="en-GB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E6FF6D-12B0-5423-8AED-AB1258528B0B}"/>
                </a:ext>
              </a:extLst>
            </p:cNvPr>
            <p:cNvCxnSpPr>
              <a:cxnSpLocks/>
            </p:cNvCxnSpPr>
            <p:nvPr/>
          </p:nvCxnSpPr>
          <p:spPr>
            <a:xfrm>
              <a:off x="2339752" y="2907871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4AFFA9-2390-018A-E58C-003A9C83C6FA}"/>
                </a:ext>
              </a:extLst>
            </p:cNvPr>
            <p:cNvSpPr txBox="1"/>
            <p:nvPr/>
          </p:nvSpPr>
          <p:spPr>
            <a:xfrm>
              <a:off x="1799692" y="2665101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baseline="-25000" dirty="0"/>
                <a:t>L</a:t>
              </a:r>
              <a:endParaRPr lang="en-GB" baseline="-25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66D78B-EEA8-A2FB-8417-BE9599C7E6E5}"/>
                </a:ext>
              </a:extLst>
            </p:cNvPr>
            <p:cNvSpPr txBox="1"/>
            <p:nvPr/>
          </p:nvSpPr>
          <p:spPr>
            <a:xfrm>
              <a:off x="3383868" y="2636912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baseline="-25000" dirty="0"/>
                <a:t>0</a:t>
              </a:r>
              <a:r>
                <a:rPr lang="en-US" dirty="0"/>
                <a:t>,G*</a:t>
              </a:r>
              <a:endParaRPr lang="en-GB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31A65F4-A3BC-51C1-3A40-4EBAF155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3521473"/>
            <a:ext cx="3562847" cy="46679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CC11059-190C-9AB2-C3E7-335205F262DE}"/>
              </a:ext>
            </a:extLst>
          </p:cNvPr>
          <p:cNvSpPr txBox="1">
            <a:spLocks/>
          </p:cNvSpPr>
          <p:nvPr/>
        </p:nvSpPr>
        <p:spPr bwMode="auto">
          <a:xfrm>
            <a:off x="161183" y="5358212"/>
            <a:ext cx="2734354" cy="489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Power at LNA output: </a:t>
            </a:r>
            <a:endParaRPr lang="en-GB" kern="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27DAAD4-189B-6D56-7022-0F7D7A339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968" y="5346106"/>
            <a:ext cx="3282173" cy="4231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AFAF0DB-8C8C-4E7B-CA10-A4ED9B712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503" y="5376938"/>
            <a:ext cx="191479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33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E2E4-18FA-7D94-F31D-BFCC58148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devices general description 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07505-FE1A-B6DB-A185-51041D6D5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844824"/>
            <a:ext cx="4464496" cy="4751387"/>
          </a:xfrm>
        </p:spPr>
        <p:txBody>
          <a:bodyPr/>
          <a:lstStyle/>
          <a:p>
            <a:r>
              <a:rPr lang="en-US" dirty="0"/>
              <a:t>The basis: given a noisy two port represented by its Impedance matrix (or equivalently by S, Y or T) </a:t>
            </a:r>
          </a:p>
          <a:p>
            <a:r>
              <a:rPr lang="en-US" dirty="0"/>
              <a:t>Transform it into an equivalent noiseless two-port with noise generators (voltage and current) at the input of the device</a:t>
            </a:r>
          </a:p>
          <a:p>
            <a:r>
              <a:rPr lang="en-US" dirty="0"/>
              <a:t>Input and output can be transformed by appropriate matrix inversion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55366-FEAF-4D5C-857C-BB9462FA2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546497"/>
            <a:ext cx="3848637" cy="1810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2C2F43-4342-0712-2212-81458347B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76" y="1798746"/>
            <a:ext cx="3329330" cy="1630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384D8B-5DB5-71AE-1B7F-23EA1AA5AD12}"/>
              </a:ext>
            </a:extLst>
          </p:cNvPr>
          <p:cNvSpPr txBox="1"/>
          <p:nvPr/>
        </p:nvSpPr>
        <p:spPr>
          <a:xfrm>
            <a:off x="5292080" y="5607023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Atkinson et al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6393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1690-4B5A-4DA7-7BFF-A2F16B44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parameters of a device 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62689-DA12-2966-1C54-445A225A9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708150"/>
            <a:ext cx="8374063" cy="4025106"/>
          </a:xfrm>
        </p:spPr>
        <p:txBody>
          <a:bodyPr/>
          <a:lstStyle/>
          <a:p>
            <a:r>
              <a:rPr lang="en-US" dirty="0"/>
              <a:t>In general, 4 real parameters are needed to characterize a noisy two port (see </a:t>
            </a:r>
            <a:r>
              <a:rPr lang="en-US" dirty="0" err="1"/>
              <a:t>eg</a:t>
            </a:r>
            <a:r>
              <a:rPr lang="en-US" dirty="0"/>
              <a:t>: Martin’s Malta talk, Atkinson et al or </a:t>
            </a:r>
            <a:r>
              <a:rPr lang="en-US" dirty="0" err="1"/>
              <a:t>Rothe</a:t>
            </a:r>
            <a:r>
              <a:rPr lang="en-US" dirty="0"/>
              <a:t> et al for derivation) </a:t>
            </a:r>
          </a:p>
          <a:p>
            <a:r>
              <a:rPr lang="en-US" dirty="0"/>
              <a:t>This could be extended to noisy </a:t>
            </a:r>
            <a:r>
              <a:rPr lang="en-US" dirty="0" err="1"/>
              <a:t>NPorts</a:t>
            </a:r>
            <a:r>
              <a:rPr lang="en-US" dirty="0"/>
              <a:t> (Bucher and Molnar in prep) </a:t>
            </a:r>
          </a:p>
          <a:p>
            <a:r>
              <a:rPr lang="en-GB" dirty="0"/>
              <a:t>Using the derivation and notation in Atkinson et al and expressing the noise T:</a:t>
            </a:r>
          </a:p>
          <a:p>
            <a:endParaRPr lang="en-GB" dirty="0"/>
          </a:p>
          <a:p>
            <a:r>
              <a:rPr lang="en-GB" dirty="0"/>
              <a:t>Or equivalently 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NB: this is what Price et al use too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15F30-4AF1-A15E-DDF2-5DCE62160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19"/>
          <a:stretch/>
        </p:blipFill>
        <p:spPr>
          <a:xfrm>
            <a:off x="1733154" y="4208453"/>
            <a:ext cx="5677692" cy="504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4EF9FF-FC85-4888-5228-62005A40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5085315"/>
            <a:ext cx="4715533" cy="6573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A459BA-3031-D08F-3A31-CF1B7B329163}"/>
              </a:ext>
            </a:extLst>
          </p:cNvPr>
          <p:cNvSpPr/>
          <p:nvPr/>
        </p:nvSpPr>
        <p:spPr>
          <a:xfrm>
            <a:off x="1907704" y="5085315"/>
            <a:ext cx="4824536" cy="719949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33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1359</Words>
  <Application>Microsoft Office PowerPoint</Application>
  <PresentationFormat>On-screen Show (4:3)</PresentationFormat>
  <Paragraphs>175</Paragraphs>
  <Slides>37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Brush Script MT</vt:lpstr>
      <vt:lpstr>Symbol</vt:lpstr>
      <vt:lpstr>Wingdings</vt:lpstr>
      <vt:lpstr>blank</vt:lpstr>
      <vt:lpstr>Receiver Calibration Overview</vt:lpstr>
      <vt:lpstr>Overview</vt:lpstr>
      <vt:lpstr>Agenda for today’s meeting  </vt:lpstr>
      <vt:lpstr>Receiver noise</vt:lpstr>
      <vt:lpstr>Receiver Calibration cont. </vt:lpstr>
      <vt:lpstr>Calibration of a generic LNA</vt:lpstr>
      <vt:lpstr>Uncalibrated T from switching  </vt:lpstr>
      <vt:lpstr>Noisy devices general description  </vt:lpstr>
      <vt:lpstr>Noise parameters of a device  </vt:lpstr>
      <vt:lpstr>REACH LNA-4 noise parameters </vt:lpstr>
      <vt:lpstr>Noise waves of Meys</vt:lpstr>
      <vt:lpstr>Meys definitions </vt:lpstr>
      <vt:lpstr>Meys noise waves and 4 parameters</vt:lpstr>
      <vt:lpstr>Noise Waves of REACH</vt:lpstr>
      <vt:lpstr>Noise waves </vt:lpstr>
      <vt:lpstr>Waves continued </vt:lpstr>
      <vt:lpstr>Mismatched amplifier-Pozar notation </vt:lpstr>
      <vt:lpstr>REACH calibration</vt:lpstr>
      <vt:lpstr>Antenna S11 </vt:lpstr>
      <vt:lpstr>The REACH Receiver chain </vt:lpstr>
      <vt:lpstr>The sensitivity of the calibration </vt:lpstr>
      <vt:lpstr>VNA specifications </vt:lpstr>
      <vt:lpstr>Temperature measurements</vt:lpstr>
      <vt:lpstr>Error propagation </vt:lpstr>
      <vt:lpstr>Discussion</vt:lpstr>
      <vt:lpstr>Solutions being implemented  </vt:lpstr>
      <vt:lpstr>Bibliography </vt:lpstr>
      <vt:lpstr>PowerPoint Presentation</vt:lpstr>
      <vt:lpstr>Power gains</vt:lpstr>
      <vt:lpstr>Definitions </vt:lpstr>
      <vt:lpstr>Power gains </vt:lpstr>
      <vt:lpstr>PowerPoint Presentation</vt:lpstr>
      <vt:lpstr>TC08 stability </vt:lpstr>
      <vt:lpstr>VNA operating conditions </vt:lpstr>
      <vt:lpstr>PowerPoint Presentation</vt:lpstr>
      <vt:lpstr>Paul Scott’s idea</vt:lpstr>
      <vt:lpstr>Discussion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</dc:creator>
  <cp:lastModifiedBy>Daniel Molnar</cp:lastModifiedBy>
  <cp:revision>207</cp:revision>
  <cp:lastPrinted>1601-01-01T00:00:00Z</cp:lastPrinted>
  <dcterms:created xsi:type="dcterms:W3CDTF">2008-03-27T10:29:55Z</dcterms:created>
  <dcterms:modified xsi:type="dcterms:W3CDTF">2024-01-19T09:36:38Z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